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3"/>
  </p:notesMasterIdLst>
  <p:sldIdLst>
    <p:sldId id="256" r:id="rId2"/>
  </p:sldIdLst>
  <p:sldSz cx="36576000" cy="29260800"/>
  <p:notesSz cx="6858000" cy="9144000"/>
  <p:embeddedFontLst>
    <p:embeddedFont>
      <p:font typeface="Calibri" panose="020F0502020204030204" pitchFamily="34" charset="0"/>
      <p:regular r:id="rId4"/>
      <p:bold r:id="rId5"/>
      <p:italic r:id="rId6"/>
      <p:boldItalic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198" autoAdjust="0"/>
    <p:restoredTop sz="80000" autoAdjust="0"/>
  </p:normalViewPr>
  <p:slideViewPr>
    <p:cSldViewPr snapToGrid="0">
      <p:cViewPr>
        <p:scale>
          <a:sx n="33" d="100"/>
          <a:sy n="33" d="100"/>
        </p:scale>
        <p:origin x="259" y="-893"/>
      </p:cViewPr>
      <p:guideLst/>
    </p:cSldViewPr>
  </p:slideViewPr>
  <p:outlineViewPr>
    <p:cViewPr>
      <p:scale>
        <a:sx n="33" d="100"/>
        <a:sy n="33" d="100"/>
      </p:scale>
      <p:origin x="0" y="0"/>
    </p:cViewPr>
  </p:outlineViewPr>
  <p:notesTextViewPr>
    <p:cViewPr>
      <p:scale>
        <a:sx n="66" d="100"/>
        <a:sy n="66" d="100"/>
      </p:scale>
      <p:origin x="0" y="-1570"/>
    </p:cViewPr>
  </p:notesTextViewPr>
  <p:sorterViewPr>
    <p:cViewPr>
      <p:scale>
        <a:sx n="100" d="100"/>
        <a:sy n="100" d="100"/>
      </p:scale>
      <p:origin x="0" y="-96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ableStyles" Target="tableStyles.xml"/><Relationship Id="rId5" Type="http://schemas.openxmlformats.org/officeDocument/2006/relationships/font" Target="fonts/font2.fntdata"/><Relationship Id="rId10"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viewProps" Target="viewProps.xml"/></Relationships>
</file>

<file path=ppt/media/image1.png>
</file>

<file path=ppt/media/image2.JP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noAutofit/>
          </a:bodyPr>
          <a:lstStyle>
            <a:lvl1pPr marL="0" marR="0" lvl="0" indent="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500188" y="1143000"/>
            <a:ext cx="38577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Algorithms for complete physiological monitoring during space flight. </a:t>
            </a:r>
          </a:p>
          <a:p>
            <a:pPr marL="0" lvl="0" indent="0" algn="l" rtl="0">
              <a:spcBef>
                <a:spcPts val="0"/>
              </a:spcBef>
              <a:spcAft>
                <a:spcPts val="0"/>
              </a:spcAft>
              <a:buNone/>
            </a:pPr>
            <a:r>
              <a:rPr lang="en-US" sz="1200" dirty="0"/>
              <a:t>This project was created by </a:t>
            </a:r>
            <a:r>
              <a:rPr lang="en-US" sz="1200" dirty="0" err="1"/>
              <a:t>Aven</a:t>
            </a:r>
            <a:r>
              <a:rPr lang="en-US" sz="1200" dirty="0"/>
              <a:t> </a:t>
            </a:r>
            <a:r>
              <a:rPr lang="en-US" sz="1200" dirty="0" err="1"/>
              <a:t>Zitzelberger</a:t>
            </a:r>
            <a:r>
              <a:rPr lang="en-US" sz="1200" dirty="0"/>
              <a:t> and Dr. Mohammad </a:t>
            </a:r>
            <a:r>
              <a:rPr lang="en-US" sz="1200" dirty="0" err="1"/>
              <a:t>Ghassemi</a:t>
            </a:r>
            <a:r>
              <a:rPr lang="en-US" sz="1200" dirty="0"/>
              <a:t> of Michigan State University, and funded in part by the Michigan Space Grant Consortium.</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The motivation for this research begins with the critical importance of continuous and non-invasive monitoring of the health of astronauts while aboard a spacecraft like a Shuttle or the ISS.</a:t>
            </a:r>
          </a:p>
          <a:p>
            <a:pPr marL="0" lvl="0" indent="0" algn="l" rtl="0">
              <a:spcBef>
                <a:spcPts val="0"/>
              </a:spcBef>
              <a:spcAft>
                <a:spcPts val="0"/>
              </a:spcAft>
              <a:buNone/>
            </a:pPr>
            <a:r>
              <a:rPr lang="en-US" sz="1200" dirty="0"/>
              <a:t>Current methods of monitoring health require many sensors that are often limiting in mobility and uncomfortable, and some devices such as a blood pressure cuff, are simple not meant to be continually worn.</a:t>
            </a:r>
          </a:p>
          <a:p>
            <a:pPr marL="0" lvl="0" indent="0" algn="l" rtl="0">
              <a:spcBef>
                <a:spcPts val="0"/>
              </a:spcBef>
              <a:spcAft>
                <a:spcPts val="0"/>
              </a:spcAft>
              <a:buNone/>
            </a:pPr>
            <a:r>
              <a:rPr lang="en-US" sz="1200" dirty="0"/>
              <a:t>Additionally, replacement devices are not readily available while in orbit in the event that any should break or malfunction.</a:t>
            </a:r>
          </a:p>
          <a:p>
            <a:pPr marL="0" lvl="0" indent="0" algn="l" rtl="0">
              <a:spcBef>
                <a:spcPts val="0"/>
              </a:spcBef>
              <a:spcAft>
                <a:spcPts val="0"/>
              </a:spcAft>
              <a:buNone/>
            </a:pPr>
            <a:r>
              <a:rPr lang="en-US" sz="1200" dirty="0"/>
              <a:t>Together these factors motivate the development of an algorithm that can accurately reconstruct a missing sensor’s data, using the values obtained from the remaining measurements.</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Much research is being done in the field of medical monitoring, especially when it comes to reducing the limitations of non-invasive methods. Some of this research focuses in particular on the extrapolation of bio-signals from various other measurements, for example, data from a </a:t>
            </a:r>
            <a:r>
              <a:rPr lang="en-US" sz="1200" dirty="0" err="1"/>
              <a:t>photoplethysmogram</a:t>
            </a:r>
            <a:r>
              <a:rPr lang="en-US" sz="1200" dirty="0"/>
              <a:t> can be used to reconstruct some </a:t>
            </a:r>
            <a:r>
              <a:rPr lang="en-US" sz="1200" dirty="0" err="1"/>
              <a:t>Ecocardiogram</a:t>
            </a:r>
            <a:r>
              <a:rPr lang="en-US" sz="1200" dirty="0"/>
              <a:t> readings, including Pull Transit Time, which in turn can be used to reconstruct blood pressure measurements.  This is particularly beneficial as blood pressure is a very difficult measurement to take, as inflatable cuffs are time consuming, and intravenous sensors are far too invasive to be used for long periods of time.</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Our objective are twofold: First we will develop algorithms that enable reliable, real-time reconstruction of data from missing sensors using the information from those available. Second, we will endeavor to discover the minimal subset of monitoring sensors necessary to obtain the most accurate overall picture of physiological status while maintaining comfort.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To demonstrate the efficacy of these objectives, we will first be building software to stream real-time health sensor data to a remote server for analysis. Our current methods consist of collecting data from three sources, as shown in these figures. The Raspberry Pi Sense hat, seem on the left of figure 1, collects temperature, humidity, pressure, and gyroscopic data. The </a:t>
            </a:r>
            <a:r>
              <a:rPr lang="en-US" sz="1200" dirty="0" err="1"/>
              <a:t>Picam</a:t>
            </a:r>
            <a:r>
              <a:rPr lang="en-US" sz="1200" dirty="0"/>
              <a:t> in the middle, streams a live video feed. The USB dongle on the right receives data from our Wireless </a:t>
            </a:r>
            <a:r>
              <a:rPr lang="en-US" sz="1200" dirty="0" err="1"/>
              <a:t>OpenBCI</a:t>
            </a:r>
            <a:r>
              <a:rPr lang="en-US" sz="1200" dirty="0"/>
              <a:t> board, which streams EEG, EMC, and ECG readings of a subject, seen in figure 2. The data from these sources is collected and packaged by the </a:t>
            </a:r>
            <a:r>
              <a:rPr lang="en-US" sz="1200" dirty="0" err="1"/>
              <a:t>respbeerry</a:t>
            </a:r>
            <a:r>
              <a:rPr lang="en-US" sz="1200" dirty="0"/>
              <a:t> pi and streamed to our remote server for analysis. Once processed, our software hosts a service through which the data can be viewed in real-time through any browser window, as demonstrated in figure 3, containing three channels of EEG data, The demonstrated drops in voltage correspond to the subject blinking and closing their eyes.</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To continue this project, we will begin by using a publicly available bio-signal dataset to train a deep encoder-decoder neural network that can reconstruct the values of a missing waveform.  We expect to see robust correlations between various physiological waveforms that will allow us to identify potentially redundant monitoring hardware. Following this, we will collect physiological and behavioral data from subjects performing multiple tasks in a laboratory environment, where we will test the ability of our models to accurately </a:t>
            </a:r>
            <a:r>
              <a:rPr lang="en-US" sz="1200" dirty="0" err="1"/>
              <a:t>preduct</a:t>
            </a:r>
            <a:r>
              <a:rPr lang="en-US" sz="1200" dirty="0"/>
              <a:t> sensor measurements. We will then test our models on their effectiveness in functioning with new subjects and new tasks. Ultimately, we will endeavor to build a system that is able to accommodate for signal loss, or device malfunction via reconstruction of the missing information. The software would be invaluable aboard a spacecraft to continually monitor </a:t>
            </a:r>
            <a:r>
              <a:rPr lang="en-US" sz="1200" dirty="0" err="1"/>
              <a:t>astonaut</a:t>
            </a:r>
            <a:r>
              <a:rPr lang="en-US" sz="1200" dirty="0"/>
              <a:t> health while they remain mobile and enable real-time prediction of health issues or concerns before the could normally be detected.</a:t>
            </a:r>
          </a:p>
        </p:txBody>
      </p:sp>
      <p:sp>
        <p:nvSpPr>
          <p:cNvPr id="49" name="Google Shape;49;p4:notes"/>
          <p:cNvSpPr>
            <a:spLocks noGrp="1" noRot="1" noChangeAspect="1"/>
          </p:cNvSpPr>
          <p:nvPr>
            <p:ph type="sldImg" idx="2"/>
          </p:nvPr>
        </p:nvSpPr>
        <p:spPr>
          <a:xfrm>
            <a:off x="1500188" y="1143000"/>
            <a:ext cx="385762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Poster">
  <p:cSld name="Poster">
    <p:spTree>
      <p:nvGrpSpPr>
        <p:cNvPr id="1" name="Shape 18"/>
        <p:cNvGrpSpPr/>
        <p:nvPr/>
      </p:nvGrpSpPr>
      <p:grpSpPr>
        <a:xfrm>
          <a:off x="0" y="0"/>
          <a:ext cx="0" cy="0"/>
          <a:chOff x="0" y="0"/>
          <a:chExt cx="0" cy="0"/>
        </a:xfrm>
      </p:grpSpPr>
      <p:sp>
        <p:nvSpPr>
          <p:cNvPr id="19" name="Google Shape;19;p2"/>
          <p:cNvSpPr/>
          <p:nvPr/>
        </p:nvSpPr>
        <p:spPr>
          <a:xfrm>
            <a:off x="36918900" y="-1"/>
            <a:ext cx="10372800" cy="29260800"/>
          </a:xfrm>
          <a:prstGeom prst="rect">
            <a:avLst/>
          </a:prstGeom>
          <a:solidFill>
            <a:srgbClr val="D8D8D8"/>
          </a:solidFill>
          <a:ln>
            <a:noFill/>
          </a:ln>
        </p:spPr>
        <p:txBody>
          <a:bodyPr spcFirstLastPara="1" wrap="square" lIns="228600" tIns="45700" rIns="228600" bIns="45700" anchor="t" anchorCtr="0">
            <a:noAutofit/>
          </a:bodyPr>
          <a:lstStyle/>
          <a:p>
            <a:pPr marL="0" marR="0" lvl="0" indent="0" algn="l" rtl="0">
              <a:spcBef>
                <a:spcPts val="0"/>
              </a:spcBef>
              <a:spcAft>
                <a:spcPts val="0"/>
              </a:spcAft>
              <a:buNone/>
            </a:pPr>
            <a:r>
              <a:rPr lang="en-US" sz="8000" b="0" i="0" u="none" strike="noStrike" cap="none">
                <a:solidFill>
                  <a:srgbClr val="7F7F7F"/>
                </a:solidFill>
                <a:latin typeface="Calibri"/>
                <a:ea typeface="Calibri"/>
                <a:cs typeface="Calibri"/>
                <a:sym typeface="Calibri"/>
              </a:rPr>
              <a:t>Printing:</a:t>
            </a:r>
            <a:endParaRPr/>
          </a:p>
          <a:p>
            <a:pPr marL="0" marR="0" lvl="0" indent="0" algn="l" rtl="0">
              <a:spcBef>
                <a:spcPts val="1000"/>
              </a:spcBef>
              <a:spcAft>
                <a:spcPts val="0"/>
              </a:spcAft>
              <a:buNone/>
            </a:pPr>
            <a:r>
              <a:rPr lang="en-US" sz="5500" b="0" i="0" u="none" strike="noStrike" cap="none">
                <a:solidFill>
                  <a:srgbClr val="7F7F7F"/>
                </a:solidFill>
                <a:latin typeface="Calibri"/>
                <a:ea typeface="Calibri"/>
                <a:cs typeface="Calibri"/>
                <a:sym typeface="Calibri"/>
              </a:rPr>
              <a:t>This poster is 48” wide by 36” high. It’s designed to be printed on a large-format printer.</a:t>
            </a:r>
            <a:endParaRPr/>
          </a:p>
          <a:p>
            <a:pPr marL="0" marR="0" lvl="0" indent="0" algn="l" rtl="0">
              <a:spcBef>
                <a:spcPts val="250"/>
              </a:spcBef>
              <a:spcAft>
                <a:spcPts val="0"/>
              </a:spcAft>
              <a:buNone/>
            </a:pPr>
            <a:endParaRPr sz="5000" b="0" i="0" u="none" strike="noStrike" cap="none">
              <a:solidFill>
                <a:srgbClr val="7F7F7F"/>
              </a:solidFill>
              <a:latin typeface="Calibri"/>
              <a:ea typeface="Calibri"/>
              <a:cs typeface="Calibri"/>
              <a:sym typeface="Calibri"/>
            </a:endParaRPr>
          </a:p>
          <a:p>
            <a:pPr marL="0" marR="0" lvl="0" indent="0" algn="l" rtl="0">
              <a:spcBef>
                <a:spcPts val="1000"/>
              </a:spcBef>
              <a:spcAft>
                <a:spcPts val="0"/>
              </a:spcAft>
              <a:buNone/>
            </a:pPr>
            <a:r>
              <a:rPr lang="en-US" sz="7333" b="0" i="0" u="none" strike="noStrike" cap="none">
                <a:solidFill>
                  <a:srgbClr val="7F7F7F"/>
                </a:solidFill>
                <a:latin typeface="Calibri"/>
                <a:ea typeface="Calibri"/>
                <a:cs typeface="Calibri"/>
                <a:sym typeface="Calibri"/>
              </a:rPr>
              <a:t>Customizing the Content:</a:t>
            </a:r>
            <a:endParaRPr/>
          </a:p>
          <a:p>
            <a:pPr marL="0" marR="0" lvl="0" indent="0" algn="l" rtl="0">
              <a:spcBef>
                <a:spcPts val="1000"/>
              </a:spcBef>
              <a:spcAft>
                <a:spcPts val="0"/>
              </a:spcAft>
              <a:buNone/>
            </a:pPr>
            <a:r>
              <a:rPr lang="en-US" sz="5500" b="0" i="0" u="none" strike="noStrike" cap="none">
                <a:solidFill>
                  <a:srgbClr val="7F7F7F"/>
                </a:solidFill>
                <a:latin typeface="Calibri"/>
                <a:ea typeface="Calibri"/>
                <a:cs typeface="Calibri"/>
                <a:sym typeface="Calibri"/>
              </a:rPr>
              <a:t>The placeholders in this poster are formatted for you. Type in the placeholders to add text, or click an icon to add a table, chart, SmartArt graphic, picture or multimedia file.</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To add or remove bullet points from text, click the Bullets button on the Home tab.</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If you need more placeholders for titles, content or body text, make a copy of what you need and drag it into place. PowerPoint’s Smart Guides will help you align it with everything else.</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Want to use your own pictures instead of ours? No problem! Just click a picture, press the Delete key, then click the icon to add your picture.</a:t>
            </a:r>
            <a:endParaRPr sz="5500" b="0" i="0" u="none" strike="noStrike" cap="none">
              <a:solidFill>
                <a:srgbClr val="7F7F7F"/>
              </a:solidFill>
              <a:latin typeface="Calibri"/>
              <a:ea typeface="Calibri"/>
              <a:cs typeface="Calibri"/>
              <a:sym typeface="Calibri"/>
            </a:endParaRPr>
          </a:p>
        </p:txBody>
      </p:sp>
      <p:sp>
        <p:nvSpPr>
          <p:cNvPr id="20" name="Google Shape;20;p2"/>
          <p:cNvSpPr txBox="1">
            <a:spLocks noGrp="1"/>
          </p:cNvSpPr>
          <p:nvPr>
            <p:ph type="title"/>
          </p:nvPr>
        </p:nvSpPr>
        <p:spPr>
          <a:xfrm>
            <a:off x="965200" y="609653"/>
            <a:ext cx="25146000" cy="2641500"/>
          </a:xfrm>
          <a:prstGeom prst="rect">
            <a:avLst/>
          </a:prstGeom>
          <a:noFill/>
          <a:ln>
            <a:noFill/>
          </a:ln>
        </p:spPr>
        <p:txBody>
          <a:bodyPr spcFirstLastPara="1" wrap="square" lIns="91425" tIns="91425" rIns="91425" bIns="91425" anchor="b" anchorCtr="0">
            <a:noAutofit/>
          </a:bodyPr>
          <a:lstStyle>
            <a:lvl1pPr marL="0" marR="0" lvl="0" indent="0" algn="l" rtl="0">
              <a:lnSpc>
                <a:spcPct val="90000"/>
              </a:lnSpc>
              <a:spcBef>
                <a:spcPts val="0"/>
              </a:spcBef>
              <a:spcAft>
                <a:spcPts val="0"/>
              </a:spcAft>
              <a:buClr>
                <a:schemeClr val="lt1"/>
              </a:buClr>
              <a:buSzPts val="1400"/>
              <a:buFont typeface="Arial"/>
              <a:buNone/>
              <a:defRPr sz="9583" b="0" i="0" u="none" strike="noStrike" cap="none">
                <a:solidFill>
                  <a:schemeClr val="lt1"/>
                </a:solidFill>
                <a:latin typeface="Arial"/>
                <a:ea typeface="Arial"/>
                <a:cs typeface="Arial"/>
                <a:sym typeface="Arial"/>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1" name="Google Shape;21;p2"/>
          <p:cNvSpPr txBox="1">
            <a:spLocks noGrp="1"/>
          </p:cNvSpPr>
          <p:nvPr>
            <p:ph type="body" idx="1"/>
          </p:nvPr>
        </p:nvSpPr>
        <p:spPr>
          <a:xfrm>
            <a:off x="965200" y="3639027"/>
            <a:ext cx="25145400" cy="5745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A5A5A5"/>
              </a:buClr>
              <a:buSzPts val="2333"/>
              <a:buFont typeface="Arial"/>
              <a:buNone/>
              <a:defRPr sz="3000" b="0" i="0" u="none" strike="noStrike" cap="none">
                <a:solidFill>
                  <a:srgbClr val="BFBFBF"/>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9pPr>
          </a:lstStyle>
          <a:p>
            <a:endParaRPr/>
          </a:p>
        </p:txBody>
      </p:sp>
      <p:sp>
        <p:nvSpPr>
          <p:cNvPr id="22" name="Google Shape;22;p2"/>
          <p:cNvSpPr txBox="1">
            <a:spLocks noGrp="1"/>
          </p:cNvSpPr>
          <p:nvPr>
            <p:ph type="body" idx="2"/>
          </p:nvPr>
        </p:nvSpPr>
        <p:spPr>
          <a:xfrm>
            <a:off x="952500" y="5039360"/>
            <a:ext cx="10668000" cy="11379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3" name="Google Shape;23;p2"/>
          <p:cNvSpPr txBox="1">
            <a:spLocks noGrp="1"/>
          </p:cNvSpPr>
          <p:nvPr>
            <p:ph type="body" idx="3"/>
          </p:nvPr>
        </p:nvSpPr>
        <p:spPr>
          <a:xfrm>
            <a:off x="952500" y="6323584"/>
            <a:ext cx="10668000" cy="2429100"/>
          </a:xfrm>
          <a:prstGeom prst="rect">
            <a:avLst/>
          </a:prstGeom>
          <a:solidFill>
            <a:srgbClr val="E7E7E7"/>
          </a:solidFill>
          <a:ln>
            <a:noFill/>
          </a:ln>
        </p:spPr>
        <p:txBody>
          <a:bodyPr spcFirstLastPara="1" wrap="square" lIns="91425" tIns="91425" rIns="91425" bIns="91425" anchor="ctr" anchorCtr="0">
            <a:noAutofit/>
          </a:bodyPr>
          <a:lstStyle>
            <a:lvl1pPr marL="457200" marR="0" lvl="0" indent="-228600" algn="l" rtl="0">
              <a:lnSpc>
                <a:spcPct val="100000"/>
              </a:lnSpc>
              <a:spcBef>
                <a:spcPts val="1000"/>
              </a:spcBef>
              <a:spcAft>
                <a:spcPts val="0"/>
              </a:spcAft>
              <a:buClr>
                <a:srgbClr val="A5A5A5"/>
              </a:buClr>
              <a:buSzPts val="2333"/>
              <a:buFont typeface="Arial"/>
              <a:buNone/>
              <a:defRPr sz="3666" b="0" i="0" u="none" strike="noStrike" cap="none">
                <a:solidFill>
                  <a:schemeClr val="dk1"/>
                </a:solidFill>
                <a:latin typeface="Arial"/>
                <a:ea typeface="Arial"/>
                <a:cs typeface="Arial"/>
                <a:sym typeface="Arial"/>
              </a:defRPr>
            </a:lvl1pPr>
            <a:lvl2pPr marL="914400" marR="0" lvl="1" indent="-461454" algn="l" rtl="0">
              <a:lnSpc>
                <a:spcPct val="100000"/>
              </a:lnSpc>
              <a:spcBef>
                <a:spcPts val="1000"/>
              </a:spcBef>
              <a:spcAft>
                <a:spcPts val="0"/>
              </a:spcAft>
              <a:buClr>
                <a:srgbClr val="A5A5A5"/>
              </a:buClr>
              <a:buSzPts val="3667"/>
              <a:buFont typeface="Arial"/>
              <a:buChar char="•"/>
              <a:defRPr sz="3666" b="0" i="0" u="none" strike="noStrike" cap="none">
                <a:solidFill>
                  <a:schemeClr val="dk1"/>
                </a:solidFill>
                <a:latin typeface="Arial"/>
                <a:ea typeface="Arial"/>
                <a:cs typeface="Arial"/>
                <a:sym typeface="Arial"/>
              </a:defRPr>
            </a:lvl2pPr>
            <a:lvl3pPr marL="1371600" marR="0" lvl="2" indent="-461454" algn="l" rtl="0">
              <a:lnSpc>
                <a:spcPct val="100000"/>
              </a:lnSpc>
              <a:spcBef>
                <a:spcPts val="1000"/>
              </a:spcBef>
              <a:spcAft>
                <a:spcPts val="0"/>
              </a:spcAft>
              <a:buClr>
                <a:srgbClr val="A5A5A5"/>
              </a:buClr>
              <a:buSzPts val="3667"/>
              <a:buFont typeface="Arial"/>
              <a:buChar char="•"/>
              <a:defRPr sz="3666" b="0" i="0" u="none" strike="noStrike" cap="none">
                <a:solidFill>
                  <a:schemeClr val="dk1"/>
                </a:solidFill>
                <a:latin typeface="Arial"/>
                <a:ea typeface="Arial"/>
                <a:cs typeface="Arial"/>
                <a:sym typeface="Arial"/>
              </a:defRPr>
            </a:lvl3pPr>
            <a:lvl4pPr marL="1828800" marR="0" lvl="3"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4pPr>
            <a:lvl5pPr marL="2286000" marR="0" lvl="4"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5pPr>
            <a:lvl6pPr marL="2743200" marR="0" lvl="5"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6pPr>
            <a:lvl7pPr marL="3200400" marR="0" lvl="6"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7pPr>
            <a:lvl8pPr marL="3657600" marR="0" lvl="7"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8pPr>
            <a:lvl9pPr marL="4114800" marR="0" lvl="8"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9pPr>
          </a:lstStyle>
          <a:p>
            <a:endParaRPr/>
          </a:p>
        </p:txBody>
      </p:sp>
      <p:sp>
        <p:nvSpPr>
          <p:cNvPr id="24" name="Google Shape;24;p2"/>
          <p:cNvSpPr txBox="1">
            <a:spLocks noGrp="1"/>
          </p:cNvSpPr>
          <p:nvPr>
            <p:ph type="body" idx="4"/>
          </p:nvPr>
        </p:nvSpPr>
        <p:spPr>
          <a:xfrm>
            <a:off x="952500" y="9330944"/>
            <a:ext cx="10668000" cy="11379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5" name="Google Shape;25;p2"/>
          <p:cNvSpPr txBox="1">
            <a:spLocks noGrp="1"/>
          </p:cNvSpPr>
          <p:nvPr>
            <p:ph type="body" idx="5"/>
          </p:nvPr>
        </p:nvSpPr>
        <p:spPr>
          <a:xfrm>
            <a:off x="952500" y="10550144"/>
            <a:ext cx="10668000" cy="24957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26" name="Google Shape;26;p2"/>
          <p:cNvSpPr txBox="1">
            <a:spLocks noGrp="1"/>
          </p:cNvSpPr>
          <p:nvPr>
            <p:ph type="body" idx="6"/>
          </p:nvPr>
        </p:nvSpPr>
        <p:spPr>
          <a:xfrm>
            <a:off x="952500" y="1328928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7" name="Google Shape;27;p2"/>
          <p:cNvSpPr txBox="1">
            <a:spLocks noGrp="1"/>
          </p:cNvSpPr>
          <p:nvPr>
            <p:ph type="body" idx="7"/>
          </p:nvPr>
        </p:nvSpPr>
        <p:spPr>
          <a:xfrm>
            <a:off x="952500" y="14614145"/>
            <a:ext cx="10668000" cy="53577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28" name="Google Shape;28;p2"/>
          <p:cNvSpPr txBox="1">
            <a:spLocks noGrp="1"/>
          </p:cNvSpPr>
          <p:nvPr>
            <p:ph type="body" idx="8"/>
          </p:nvPr>
        </p:nvSpPr>
        <p:spPr>
          <a:xfrm>
            <a:off x="952500" y="2034438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9" name="Google Shape;29;p2"/>
          <p:cNvSpPr txBox="1">
            <a:spLocks noGrp="1"/>
          </p:cNvSpPr>
          <p:nvPr>
            <p:ph type="body" idx="9"/>
          </p:nvPr>
        </p:nvSpPr>
        <p:spPr>
          <a:xfrm>
            <a:off x="952500" y="21628608"/>
            <a:ext cx="10668000" cy="64860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0" name="Google Shape;30;p2"/>
          <p:cNvSpPr txBox="1">
            <a:spLocks noGrp="1"/>
          </p:cNvSpPr>
          <p:nvPr>
            <p:ph type="body" idx="13"/>
          </p:nvPr>
        </p:nvSpPr>
        <p:spPr>
          <a:xfrm>
            <a:off x="12954000" y="503936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1" name="Google Shape;31;p2"/>
          <p:cNvSpPr txBox="1">
            <a:spLocks noGrp="1"/>
          </p:cNvSpPr>
          <p:nvPr>
            <p:ph type="body" idx="14"/>
          </p:nvPr>
        </p:nvSpPr>
        <p:spPr>
          <a:xfrm>
            <a:off x="12954000" y="6323584"/>
            <a:ext cx="10668000" cy="60405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2" name="Google Shape;32;p2"/>
          <p:cNvSpPr txBox="1">
            <a:spLocks noGrp="1"/>
          </p:cNvSpPr>
          <p:nvPr>
            <p:ph type="body" idx="15"/>
          </p:nvPr>
        </p:nvSpPr>
        <p:spPr>
          <a:xfrm>
            <a:off x="12954000" y="12736576"/>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3" name="Google Shape;33;p2"/>
          <p:cNvSpPr txBox="1">
            <a:spLocks noGrp="1"/>
          </p:cNvSpPr>
          <p:nvPr>
            <p:ph type="body" idx="16"/>
          </p:nvPr>
        </p:nvSpPr>
        <p:spPr>
          <a:xfrm>
            <a:off x="12954000" y="14020800"/>
            <a:ext cx="10668000" cy="59511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4" name="Google Shape;34;p2"/>
          <p:cNvSpPr txBox="1">
            <a:spLocks noGrp="1"/>
          </p:cNvSpPr>
          <p:nvPr>
            <p:ph type="body" idx="17"/>
          </p:nvPr>
        </p:nvSpPr>
        <p:spPr>
          <a:xfrm>
            <a:off x="12954000" y="2034438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5" name="Google Shape;35;p2"/>
          <p:cNvSpPr txBox="1">
            <a:spLocks noGrp="1"/>
          </p:cNvSpPr>
          <p:nvPr>
            <p:ph type="body" idx="18"/>
          </p:nvPr>
        </p:nvSpPr>
        <p:spPr>
          <a:xfrm>
            <a:off x="12954000" y="21628608"/>
            <a:ext cx="10668000" cy="64860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6" name="Google Shape;36;p2"/>
          <p:cNvSpPr txBox="1">
            <a:spLocks noGrp="1"/>
          </p:cNvSpPr>
          <p:nvPr>
            <p:ph type="body" idx="19"/>
          </p:nvPr>
        </p:nvSpPr>
        <p:spPr>
          <a:xfrm>
            <a:off x="24917400" y="503936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7" name="Google Shape;37;p2"/>
          <p:cNvSpPr txBox="1">
            <a:spLocks noGrp="1"/>
          </p:cNvSpPr>
          <p:nvPr>
            <p:ph type="body" idx="20"/>
          </p:nvPr>
        </p:nvSpPr>
        <p:spPr>
          <a:xfrm>
            <a:off x="24917400" y="6323584"/>
            <a:ext cx="10668000" cy="65025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8" name="Google Shape;38;p2"/>
          <p:cNvSpPr txBox="1">
            <a:spLocks noGrp="1"/>
          </p:cNvSpPr>
          <p:nvPr>
            <p:ph type="body" idx="21"/>
          </p:nvPr>
        </p:nvSpPr>
        <p:spPr>
          <a:xfrm>
            <a:off x="24917400" y="13257630"/>
            <a:ext cx="10668000" cy="40344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9" name="Google Shape;39;p2"/>
          <p:cNvSpPr txBox="1">
            <a:spLocks noGrp="1"/>
          </p:cNvSpPr>
          <p:nvPr>
            <p:ph type="body" idx="22"/>
          </p:nvPr>
        </p:nvSpPr>
        <p:spPr>
          <a:xfrm>
            <a:off x="24917400" y="17571197"/>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40" name="Google Shape;40;p2"/>
          <p:cNvSpPr txBox="1">
            <a:spLocks noGrp="1"/>
          </p:cNvSpPr>
          <p:nvPr>
            <p:ph type="body" idx="23"/>
          </p:nvPr>
        </p:nvSpPr>
        <p:spPr>
          <a:xfrm>
            <a:off x="24917400" y="18855420"/>
            <a:ext cx="10668000" cy="38619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41" name="Google Shape;41;p2"/>
          <p:cNvSpPr txBox="1">
            <a:spLocks noGrp="1"/>
          </p:cNvSpPr>
          <p:nvPr>
            <p:ph type="body" idx="24"/>
          </p:nvPr>
        </p:nvSpPr>
        <p:spPr>
          <a:xfrm>
            <a:off x="24917400" y="2286406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42" name="Google Shape;42;p2"/>
          <p:cNvSpPr txBox="1">
            <a:spLocks noGrp="1"/>
          </p:cNvSpPr>
          <p:nvPr>
            <p:ph type="body" idx="25"/>
          </p:nvPr>
        </p:nvSpPr>
        <p:spPr>
          <a:xfrm>
            <a:off x="24917400" y="24148288"/>
            <a:ext cx="10668000" cy="39666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43" name="Google Shape;43;p2"/>
          <p:cNvSpPr txBox="1">
            <a:spLocks noGrp="1"/>
          </p:cNvSpPr>
          <p:nvPr>
            <p:ph type="dt" idx="10"/>
          </p:nvPr>
        </p:nvSpPr>
        <p:spPr>
          <a:xfrm>
            <a:off x="952500" y="28546397"/>
            <a:ext cx="8229600" cy="4065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4" name="Google Shape;44;p2"/>
          <p:cNvSpPr txBox="1">
            <a:spLocks noGrp="1"/>
          </p:cNvSpPr>
          <p:nvPr>
            <p:ph type="ftr" idx="11"/>
          </p:nvPr>
        </p:nvSpPr>
        <p:spPr>
          <a:xfrm>
            <a:off x="9182100" y="28546397"/>
            <a:ext cx="18211800" cy="4065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5" name="Google Shape;45;p2"/>
          <p:cNvSpPr txBox="1">
            <a:spLocks noGrp="1"/>
          </p:cNvSpPr>
          <p:nvPr>
            <p:ph type="sldNum" idx="12"/>
          </p:nvPr>
        </p:nvSpPr>
        <p:spPr>
          <a:xfrm>
            <a:off x="27393900" y="28546397"/>
            <a:ext cx="8229600" cy="4065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333" b="0" i="0" u="none" strike="noStrike" cap="none">
                <a:solidFill>
                  <a:srgbClr val="888888"/>
                </a:solidFill>
                <a:latin typeface="Arial"/>
                <a:ea typeface="Arial"/>
                <a:cs typeface="Arial"/>
                <a:sym typeface="Arial"/>
              </a:defRPr>
            </a:lvl1pPr>
            <a:lvl2pPr marL="0" marR="0" lvl="1" indent="0" algn="r" rtl="0">
              <a:spcBef>
                <a:spcPts val="0"/>
              </a:spcBef>
              <a:buNone/>
              <a:defRPr sz="1333" b="0" i="0" u="none" strike="noStrike" cap="none">
                <a:solidFill>
                  <a:srgbClr val="888888"/>
                </a:solidFill>
                <a:latin typeface="Arial"/>
                <a:ea typeface="Arial"/>
                <a:cs typeface="Arial"/>
                <a:sym typeface="Arial"/>
              </a:defRPr>
            </a:lvl2pPr>
            <a:lvl3pPr marL="0" marR="0" lvl="2" indent="0" algn="r" rtl="0">
              <a:spcBef>
                <a:spcPts val="0"/>
              </a:spcBef>
              <a:buNone/>
              <a:defRPr sz="1333" b="0" i="0" u="none" strike="noStrike" cap="none">
                <a:solidFill>
                  <a:srgbClr val="888888"/>
                </a:solidFill>
                <a:latin typeface="Arial"/>
                <a:ea typeface="Arial"/>
                <a:cs typeface="Arial"/>
                <a:sym typeface="Arial"/>
              </a:defRPr>
            </a:lvl3pPr>
            <a:lvl4pPr marL="0" marR="0" lvl="3" indent="0" algn="r" rtl="0">
              <a:spcBef>
                <a:spcPts val="0"/>
              </a:spcBef>
              <a:buNone/>
              <a:defRPr sz="1333" b="0" i="0" u="none" strike="noStrike" cap="none">
                <a:solidFill>
                  <a:srgbClr val="888888"/>
                </a:solidFill>
                <a:latin typeface="Arial"/>
                <a:ea typeface="Arial"/>
                <a:cs typeface="Arial"/>
                <a:sym typeface="Arial"/>
              </a:defRPr>
            </a:lvl4pPr>
            <a:lvl5pPr marL="0" marR="0" lvl="4" indent="0" algn="r" rtl="0">
              <a:spcBef>
                <a:spcPts val="0"/>
              </a:spcBef>
              <a:buNone/>
              <a:defRPr sz="1333" b="0" i="0" u="none" strike="noStrike" cap="none">
                <a:solidFill>
                  <a:srgbClr val="888888"/>
                </a:solidFill>
                <a:latin typeface="Arial"/>
                <a:ea typeface="Arial"/>
                <a:cs typeface="Arial"/>
                <a:sym typeface="Arial"/>
              </a:defRPr>
            </a:lvl5pPr>
            <a:lvl6pPr marL="0" marR="0" lvl="5" indent="0" algn="r" rtl="0">
              <a:spcBef>
                <a:spcPts val="0"/>
              </a:spcBef>
              <a:buNone/>
              <a:defRPr sz="1333" b="0" i="0" u="none" strike="noStrike" cap="none">
                <a:solidFill>
                  <a:srgbClr val="888888"/>
                </a:solidFill>
                <a:latin typeface="Arial"/>
                <a:ea typeface="Arial"/>
                <a:cs typeface="Arial"/>
                <a:sym typeface="Arial"/>
              </a:defRPr>
            </a:lvl6pPr>
            <a:lvl7pPr marL="0" marR="0" lvl="6" indent="0" algn="r" rtl="0">
              <a:spcBef>
                <a:spcPts val="0"/>
              </a:spcBef>
              <a:buNone/>
              <a:defRPr sz="1333" b="0" i="0" u="none" strike="noStrike" cap="none">
                <a:solidFill>
                  <a:srgbClr val="888888"/>
                </a:solidFill>
                <a:latin typeface="Arial"/>
                <a:ea typeface="Arial"/>
                <a:cs typeface="Arial"/>
                <a:sym typeface="Arial"/>
              </a:defRPr>
            </a:lvl7pPr>
            <a:lvl8pPr marL="0" marR="0" lvl="7" indent="0" algn="r" rtl="0">
              <a:spcBef>
                <a:spcPts val="0"/>
              </a:spcBef>
              <a:buNone/>
              <a:defRPr sz="1333" b="0" i="0" u="none" strike="noStrike" cap="none">
                <a:solidFill>
                  <a:srgbClr val="888888"/>
                </a:solidFill>
                <a:latin typeface="Arial"/>
                <a:ea typeface="Arial"/>
                <a:cs typeface="Arial"/>
                <a:sym typeface="Arial"/>
              </a:defRPr>
            </a:lvl8pPr>
            <a:lvl9pPr marL="0" marR="0" lvl="8" indent="0" algn="r" rtl="0">
              <a:spcBef>
                <a:spcPts val="0"/>
              </a:spcBef>
              <a:buNone/>
              <a:defRPr sz="1333"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6" name="Google Shape;46;p2"/>
          <p:cNvSpPr>
            <a:spLocks noGrp="1"/>
          </p:cNvSpPr>
          <p:nvPr>
            <p:ph type="pic" idx="26"/>
          </p:nvPr>
        </p:nvSpPr>
        <p:spPr>
          <a:xfrm>
            <a:off x="26892250" y="0"/>
            <a:ext cx="9683700" cy="34155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1000"/>
              </a:spcBef>
              <a:spcAft>
                <a:spcPts val="0"/>
              </a:spcAft>
              <a:buClr>
                <a:srgbClr val="A5A5A5"/>
              </a:buClr>
              <a:buSzPts val="1400"/>
              <a:buFont typeface="Arial"/>
              <a:buNone/>
              <a:defRPr sz="2333" b="0" i="0" u="none" strike="noStrike" cap="none">
                <a:solidFill>
                  <a:schemeClr val="lt1"/>
                </a:solidFill>
                <a:latin typeface="Arial"/>
                <a:ea typeface="Arial"/>
                <a:cs typeface="Arial"/>
                <a:sym typeface="Arial"/>
              </a:defRPr>
            </a:lvl1pPr>
            <a:lvl2pPr marL="914363" marR="0" lvl="1"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2pPr>
            <a:lvl3pPr marL="914363" marR="0" lvl="2"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3pPr>
            <a:lvl4pPr marL="914363" marR="0" lvl="3"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4pPr>
            <a:lvl5pPr marL="914363" marR="0" lvl="4"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5pPr>
            <a:lvl6pPr marL="914363" marR="0" lvl="5"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6pPr>
            <a:lvl7pPr marL="914363" marR="0" lvl="6"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7pPr>
            <a:lvl8pPr marL="914363" marR="0" lvl="7"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8pPr>
            <a:lvl9pPr marL="914363" marR="0" lvl="8"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0"/>
            <a:ext cx="36576000" cy="44703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040" b="0" i="0" u="none" strike="noStrike" cap="none">
              <a:solidFill>
                <a:schemeClr val="lt1"/>
              </a:solidFill>
              <a:latin typeface="Arial"/>
              <a:ea typeface="Arial"/>
              <a:cs typeface="Arial"/>
              <a:sym typeface="Arial"/>
            </a:endParaRPr>
          </a:p>
        </p:txBody>
      </p:sp>
      <p:sp>
        <p:nvSpPr>
          <p:cNvPr id="11" name="Google Shape;11;p1"/>
          <p:cNvSpPr txBox="1">
            <a:spLocks noGrp="1"/>
          </p:cNvSpPr>
          <p:nvPr>
            <p:ph type="title"/>
          </p:nvPr>
        </p:nvSpPr>
        <p:spPr>
          <a:xfrm>
            <a:off x="965200" y="609653"/>
            <a:ext cx="25146000" cy="2641500"/>
          </a:xfrm>
          <a:prstGeom prst="rect">
            <a:avLst/>
          </a:prstGeom>
          <a:noFill/>
          <a:ln>
            <a:noFill/>
          </a:ln>
        </p:spPr>
        <p:txBody>
          <a:bodyPr spcFirstLastPara="1" wrap="square" lIns="91425" tIns="91425" rIns="91425" bIns="91425" anchor="b" anchorCtr="0">
            <a:noAutofit/>
          </a:bodyPr>
          <a:lstStyle>
            <a:lvl1pPr marL="0" marR="0" lvl="0" indent="0" algn="l" rtl="0">
              <a:lnSpc>
                <a:spcPct val="90000"/>
              </a:lnSpc>
              <a:spcBef>
                <a:spcPts val="0"/>
              </a:spcBef>
              <a:spcAft>
                <a:spcPts val="0"/>
              </a:spcAft>
              <a:buClr>
                <a:schemeClr val="lt1"/>
              </a:buClr>
              <a:buSzPts val="1400"/>
              <a:buFont typeface="Arial"/>
              <a:buNone/>
              <a:defRPr sz="9583" b="0" i="0" u="none" strike="noStrike" cap="none">
                <a:solidFill>
                  <a:schemeClr val="lt1"/>
                </a:solidFill>
                <a:latin typeface="Arial"/>
                <a:ea typeface="Arial"/>
                <a:cs typeface="Arial"/>
                <a:sym typeface="Arial"/>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965200" y="5350933"/>
            <a:ext cx="34658400" cy="21004200"/>
          </a:xfrm>
          <a:prstGeom prst="rect">
            <a:avLst/>
          </a:prstGeom>
          <a:noFill/>
          <a:ln>
            <a:noFill/>
          </a:ln>
        </p:spPr>
        <p:txBody>
          <a:bodyPr spcFirstLastPara="1" wrap="square" lIns="91425" tIns="91425" rIns="91425" bIns="91425" anchor="t" anchorCtr="0">
            <a:noAutofit/>
          </a:bodyPr>
          <a:lstStyle>
            <a:lvl1pPr marL="457200" marR="0" lvl="0"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1pPr>
            <a:lvl2pPr marL="914400" marR="0" lvl="1"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dt" idx="10"/>
          </p:nvPr>
        </p:nvSpPr>
        <p:spPr>
          <a:xfrm>
            <a:off x="952500" y="28546397"/>
            <a:ext cx="8229600" cy="4065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ftr" idx="11"/>
          </p:nvPr>
        </p:nvSpPr>
        <p:spPr>
          <a:xfrm>
            <a:off x="9182100" y="28546397"/>
            <a:ext cx="18211800" cy="4065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15" name="Google Shape;15;p1"/>
          <p:cNvSpPr txBox="1">
            <a:spLocks noGrp="1"/>
          </p:cNvSpPr>
          <p:nvPr>
            <p:ph type="sldNum" idx="12"/>
          </p:nvPr>
        </p:nvSpPr>
        <p:spPr>
          <a:xfrm>
            <a:off x="27393900" y="28546397"/>
            <a:ext cx="8229600" cy="4065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333" b="0" i="0" u="none" strike="noStrike" cap="none">
                <a:solidFill>
                  <a:srgbClr val="888888"/>
                </a:solidFill>
                <a:latin typeface="Arial"/>
                <a:ea typeface="Arial"/>
                <a:cs typeface="Arial"/>
                <a:sym typeface="Arial"/>
              </a:defRPr>
            </a:lvl1pPr>
            <a:lvl2pPr marL="0" marR="0" lvl="1" indent="0" algn="r" rtl="0">
              <a:spcBef>
                <a:spcPts val="0"/>
              </a:spcBef>
              <a:buNone/>
              <a:defRPr sz="1333" b="0" i="0" u="none" strike="noStrike" cap="none">
                <a:solidFill>
                  <a:srgbClr val="888888"/>
                </a:solidFill>
                <a:latin typeface="Arial"/>
                <a:ea typeface="Arial"/>
                <a:cs typeface="Arial"/>
                <a:sym typeface="Arial"/>
              </a:defRPr>
            </a:lvl2pPr>
            <a:lvl3pPr marL="0" marR="0" lvl="2" indent="0" algn="r" rtl="0">
              <a:spcBef>
                <a:spcPts val="0"/>
              </a:spcBef>
              <a:buNone/>
              <a:defRPr sz="1333" b="0" i="0" u="none" strike="noStrike" cap="none">
                <a:solidFill>
                  <a:srgbClr val="888888"/>
                </a:solidFill>
                <a:latin typeface="Arial"/>
                <a:ea typeface="Arial"/>
                <a:cs typeface="Arial"/>
                <a:sym typeface="Arial"/>
              </a:defRPr>
            </a:lvl3pPr>
            <a:lvl4pPr marL="0" marR="0" lvl="3" indent="0" algn="r" rtl="0">
              <a:spcBef>
                <a:spcPts val="0"/>
              </a:spcBef>
              <a:buNone/>
              <a:defRPr sz="1333" b="0" i="0" u="none" strike="noStrike" cap="none">
                <a:solidFill>
                  <a:srgbClr val="888888"/>
                </a:solidFill>
                <a:latin typeface="Arial"/>
                <a:ea typeface="Arial"/>
                <a:cs typeface="Arial"/>
                <a:sym typeface="Arial"/>
              </a:defRPr>
            </a:lvl4pPr>
            <a:lvl5pPr marL="0" marR="0" lvl="4" indent="0" algn="r" rtl="0">
              <a:spcBef>
                <a:spcPts val="0"/>
              </a:spcBef>
              <a:buNone/>
              <a:defRPr sz="1333" b="0" i="0" u="none" strike="noStrike" cap="none">
                <a:solidFill>
                  <a:srgbClr val="888888"/>
                </a:solidFill>
                <a:latin typeface="Arial"/>
                <a:ea typeface="Arial"/>
                <a:cs typeface="Arial"/>
                <a:sym typeface="Arial"/>
              </a:defRPr>
            </a:lvl5pPr>
            <a:lvl6pPr marL="0" marR="0" lvl="5" indent="0" algn="r" rtl="0">
              <a:spcBef>
                <a:spcPts val="0"/>
              </a:spcBef>
              <a:buNone/>
              <a:defRPr sz="1333" b="0" i="0" u="none" strike="noStrike" cap="none">
                <a:solidFill>
                  <a:srgbClr val="888888"/>
                </a:solidFill>
                <a:latin typeface="Arial"/>
                <a:ea typeface="Arial"/>
                <a:cs typeface="Arial"/>
                <a:sym typeface="Arial"/>
              </a:defRPr>
            </a:lvl6pPr>
            <a:lvl7pPr marL="0" marR="0" lvl="6" indent="0" algn="r" rtl="0">
              <a:spcBef>
                <a:spcPts val="0"/>
              </a:spcBef>
              <a:buNone/>
              <a:defRPr sz="1333" b="0" i="0" u="none" strike="noStrike" cap="none">
                <a:solidFill>
                  <a:srgbClr val="888888"/>
                </a:solidFill>
                <a:latin typeface="Arial"/>
                <a:ea typeface="Arial"/>
                <a:cs typeface="Arial"/>
                <a:sym typeface="Arial"/>
              </a:defRPr>
            </a:lvl7pPr>
            <a:lvl8pPr marL="0" marR="0" lvl="7" indent="0" algn="r" rtl="0">
              <a:spcBef>
                <a:spcPts val="0"/>
              </a:spcBef>
              <a:buNone/>
              <a:defRPr sz="1333" b="0" i="0" u="none" strike="noStrike" cap="none">
                <a:solidFill>
                  <a:srgbClr val="888888"/>
                </a:solidFill>
                <a:latin typeface="Arial"/>
                <a:ea typeface="Arial"/>
                <a:cs typeface="Arial"/>
                <a:sym typeface="Arial"/>
              </a:defRPr>
            </a:lvl8pPr>
            <a:lvl9pPr marL="0" marR="0" lvl="8" indent="0" algn="r" rtl="0">
              <a:spcBef>
                <a:spcPts val="0"/>
              </a:spcBef>
              <a:buNone/>
              <a:defRPr sz="1333"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6" name="Google Shape;16;p1"/>
          <p:cNvSpPr/>
          <p:nvPr/>
        </p:nvSpPr>
        <p:spPr>
          <a:xfrm>
            <a:off x="0" y="3454400"/>
            <a:ext cx="36576000" cy="1016100"/>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040" b="0" i="0" u="none" strike="noStrike" cap="none">
              <a:solidFill>
                <a:schemeClr val="lt1"/>
              </a:solidFill>
              <a:latin typeface="Arial"/>
              <a:ea typeface="Arial"/>
              <a:cs typeface="Arial"/>
              <a:sym typeface="Arial"/>
            </a:endParaRPr>
          </a:p>
        </p:txBody>
      </p:sp>
      <p:cxnSp>
        <p:nvCxnSpPr>
          <p:cNvPr id="17" name="Google Shape;17;p1"/>
          <p:cNvCxnSpPr/>
          <p:nvPr/>
        </p:nvCxnSpPr>
        <p:spPr>
          <a:xfrm>
            <a:off x="0" y="3454400"/>
            <a:ext cx="36576000" cy="0"/>
          </a:xfrm>
          <a:prstGeom prst="straightConnector1">
            <a:avLst/>
          </a:prstGeom>
          <a:noFill/>
          <a:ln w="114300" cap="flat" cmpd="sng">
            <a:solidFill>
              <a:schemeClr val="accent1"/>
            </a:solidFill>
            <a:prstDash val="solid"/>
            <a:miter lim="8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50"/>
        <p:cNvGrpSpPr/>
        <p:nvPr/>
      </p:nvGrpSpPr>
      <p:grpSpPr>
        <a:xfrm>
          <a:off x="0" y="0"/>
          <a:ext cx="0" cy="0"/>
          <a:chOff x="0" y="0"/>
          <a:chExt cx="0" cy="0"/>
        </a:xfrm>
      </p:grpSpPr>
      <p:sp>
        <p:nvSpPr>
          <p:cNvPr id="51" name="Google Shape;51;p3"/>
          <p:cNvSpPr txBox="1">
            <a:spLocks noGrp="1"/>
          </p:cNvSpPr>
          <p:nvPr>
            <p:ph type="title"/>
          </p:nvPr>
        </p:nvSpPr>
        <p:spPr>
          <a:xfrm>
            <a:off x="3859212" y="566563"/>
            <a:ext cx="29003488" cy="113009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accent1"/>
              </a:buClr>
              <a:buFont typeface="Arial"/>
              <a:buNone/>
            </a:pPr>
            <a:r>
              <a:rPr lang="en-US" sz="7500" dirty="0">
                <a:solidFill>
                  <a:srgbClr val="0B5394"/>
                </a:solidFill>
              </a:rPr>
              <a:t>Algorithms for Complete Physiological Monitoring During Spaceflight</a:t>
            </a:r>
            <a:endParaRPr sz="7500" b="0" i="0" u="none" strike="noStrike" cap="none" dirty="0">
              <a:solidFill>
                <a:srgbClr val="0B5394"/>
              </a:solidFill>
              <a:latin typeface="Arial"/>
              <a:ea typeface="Arial"/>
              <a:cs typeface="Arial"/>
              <a:sym typeface="Arial"/>
            </a:endParaRPr>
          </a:p>
        </p:txBody>
      </p:sp>
      <p:sp>
        <p:nvSpPr>
          <p:cNvPr id="52" name="Google Shape;52;p3"/>
          <p:cNvSpPr txBox="1">
            <a:spLocks noGrp="1"/>
          </p:cNvSpPr>
          <p:nvPr>
            <p:ph type="body" idx="1"/>
          </p:nvPr>
        </p:nvSpPr>
        <p:spPr>
          <a:xfrm>
            <a:off x="10216298" y="1982652"/>
            <a:ext cx="16289315" cy="1646137"/>
          </a:xfrm>
          <a:prstGeom prst="rect">
            <a:avLst/>
          </a:prstGeom>
          <a:noFill/>
          <a:ln>
            <a:noFill/>
          </a:ln>
        </p:spPr>
        <p:txBody>
          <a:bodyPr spcFirstLastPara="1" wrap="square" lIns="91425" tIns="45700" rIns="91425" bIns="45700" anchor="ctr" anchorCtr="0">
            <a:noAutofit/>
          </a:bodyPr>
          <a:lstStyle/>
          <a:p>
            <a:pPr marL="0" marR="0" lvl="0" indent="0" algn="ctr" rtl="0">
              <a:lnSpc>
                <a:spcPts val="6000"/>
              </a:lnSpc>
              <a:spcBef>
                <a:spcPts val="0"/>
              </a:spcBef>
              <a:spcAft>
                <a:spcPts val="0"/>
              </a:spcAft>
              <a:buClr>
                <a:srgbClr val="A5A5A5"/>
              </a:buClr>
              <a:buFont typeface="Arial"/>
              <a:buNone/>
            </a:pPr>
            <a:r>
              <a:rPr lang="en-US" sz="4000" dirty="0">
                <a:solidFill>
                  <a:srgbClr val="3D85C6"/>
                </a:solidFill>
              </a:rPr>
              <a:t>Aven Zitzelberger, Undergraduate, Computer Science and Engineering</a:t>
            </a:r>
          </a:p>
          <a:p>
            <a:pPr marL="0" marR="0" lvl="0" indent="0" algn="ctr" rtl="0">
              <a:lnSpc>
                <a:spcPts val="6000"/>
              </a:lnSpc>
              <a:spcBef>
                <a:spcPts val="0"/>
              </a:spcBef>
              <a:spcAft>
                <a:spcPts val="0"/>
              </a:spcAft>
              <a:buClr>
                <a:srgbClr val="A5A5A5"/>
              </a:buClr>
              <a:buFont typeface="Arial"/>
              <a:buNone/>
            </a:pPr>
            <a:r>
              <a:rPr lang="en-US" sz="4000" dirty="0">
                <a:solidFill>
                  <a:srgbClr val="3D85C6"/>
                </a:solidFill>
              </a:rPr>
              <a:t>Dr. Mohammad Ghassemi, Assistant Professor, Computer Science</a:t>
            </a:r>
            <a:endParaRPr sz="4000" dirty="0">
              <a:solidFill>
                <a:srgbClr val="3D85C6"/>
              </a:solidFill>
            </a:endParaRPr>
          </a:p>
        </p:txBody>
      </p:sp>
      <p:sp>
        <p:nvSpPr>
          <p:cNvPr id="53" name="Google Shape;53;p3"/>
          <p:cNvSpPr txBox="1"/>
          <p:nvPr/>
        </p:nvSpPr>
        <p:spPr>
          <a:xfrm>
            <a:off x="721379" y="11219629"/>
            <a:ext cx="10433401" cy="5737808"/>
          </a:xfrm>
          <a:prstGeom prst="rect">
            <a:avLst/>
          </a:prstGeom>
          <a:noFill/>
          <a:ln>
            <a:noFill/>
          </a:ln>
        </p:spPr>
        <p:txBody>
          <a:bodyPr spcFirstLastPara="1" wrap="square" lIns="91425" tIns="91425" rIns="91425" bIns="91425" anchor="t" anchorCtr="0">
            <a:noAutofit/>
          </a:bodyPr>
          <a:lstStyle/>
          <a:p>
            <a:pPr algn="just"/>
            <a:r>
              <a:rPr lang="en-US" sz="3000" dirty="0"/>
              <a:t>	A great deal of research is being done on the topic of health monitoring, especially when it comes to methods that are invasive or time consuming. Much of this research focuses of on the extrapolation of bio-signals from different measurements. For example, PPG readings can be used to reconstruct ECG data</a:t>
            </a:r>
            <a:r>
              <a:rPr lang="en-US" sz="3000" baseline="30000" dirty="0"/>
              <a:t>1</a:t>
            </a:r>
            <a:r>
              <a:rPr lang="en-US" sz="3000" dirty="0"/>
              <a:t>. Similarly, ECG and PPT data can be used to predict blood pressure readings</a:t>
            </a:r>
            <a:r>
              <a:rPr lang="en-US" sz="3000" baseline="30000" dirty="0"/>
              <a:t>2</a:t>
            </a:r>
            <a:r>
              <a:rPr lang="en-US" sz="3000" dirty="0"/>
              <a:t>. Consequently, it is possible to extrapolate blood pressure from PPG and PPT data, and it has been done with up to 95% accuracy using machine learning models</a:t>
            </a:r>
            <a:r>
              <a:rPr lang="en-US" sz="3000" baseline="30000" dirty="0"/>
              <a:t>3</a:t>
            </a:r>
            <a:r>
              <a:rPr lang="en-US" sz="3000" dirty="0"/>
              <a:t>. Clearly, This technology is extremely beneficial in monitoring bio-signals and diagnosing health risks, especially in the context of spaceflight</a:t>
            </a:r>
            <a:r>
              <a:rPr lang="en-US" sz="3000" baseline="30000" dirty="0"/>
              <a:t>4</a:t>
            </a:r>
            <a:r>
              <a:rPr lang="en-US" sz="3000" dirty="0"/>
              <a:t>. </a:t>
            </a:r>
          </a:p>
        </p:txBody>
      </p:sp>
      <p:sp>
        <p:nvSpPr>
          <p:cNvPr id="67" name="Google Shape;67;p3"/>
          <p:cNvSpPr/>
          <p:nvPr/>
        </p:nvSpPr>
        <p:spPr>
          <a:xfrm>
            <a:off x="754774" y="4481349"/>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Motivation</a:t>
            </a:r>
            <a:endParaRPr sz="4800" b="1" dirty="0">
              <a:solidFill>
                <a:srgbClr val="FFFFFF"/>
              </a:solidFill>
            </a:endParaRPr>
          </a:p>
        </p:txBody>
      </p:sp>
      <p:sp>
        <p:nvSpPr>
          <p:cNvPr id="68" name="Google Shape;68;p3"/>
          <p:cNvSpPr txBox="1"/>
          <p:nvPr/>
        </p:nvSpPr>
        <p:spPr>
          <a:xfrm>
            <a:off x="806010" y="5523400"/>
            <a:ext cx="10433400" cy="4267421"/>
          </a:xfrm>
          <a:prstGeom prst="rect">
            <a:avLst/>
          </a:prstGeom>
          <a:noFill/>
          <a:ln>
            <a:noFill/>
          </a:ln>
        </p:spPr>
        <p:txBody>
          <a:bodyPr spcFirstLastPara="1" wrap="square" lIns="91425" tIns="91425" rIns="91425" bIns="91425" anchor="t" anchorCtr="0">
            <a:noAutofit/>
          </a:bodyPr>
          <a:lstStyle/>
          <a:p>
            <a:pPr algn="just"/>
            <a:r>
              <a:rPr lang="en-US" sz="3000" dirty="0"/>
              <a:t>	 In the environment of a spacecraft, continuous passive monitoring of astronaut physiology is of critical importance. Current approaches to comprehensive health monitoring require a cumbersome array of various sensors which limit the mobility and comfort of astronauts and are collectively prone to malfunction. Together, these factors motivate the development of physiological monitoring algorithms that can accurately reconstruct a missing sensor’s data, using the values of the other measurements available.</a:t>
            </a:r>
          </a:p>
          <a:p>
            <a:pPr marL="0" lvl="0" indent="0" algn="l" rtl="0">
              <a:spcBef>
                <a:spcPts val="0"/>
              </a:spcBef>
              <a:spcAft>
                <a:spcPts val="0"/>
              </a:spcAft>
              <a:buNone/>
            </a:pPr>
            <a:endParaRPr sz="3000" dirty="0"/>
          </a:p>
        </p:txBody>
      </p:sp>
      <p:sp>
        <p:nvSpPr>
          <p:cNvPr id="69" name="Google Shape;69;p3"/>
          <p:cNvSpPr/>
          <p:nvPr/>
        </p:nvSpPr>
        <p:spPr>
          <a:xfrm>
            <a:off x="772617" y="10236858"/>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Previous Research</a:t>
            </a:r>
            <a:endParaRPr sz="4800" b="1" dirty="0">
              <a:solidFill>
                <a:srgbClr val="FFFFFF"/>
              </a:solidFill>
            </a:endParaRPr>
          </a:p>
        </p:txBody>
      </p:sp>
      <p:sp>
        <p:nvSpPr>
          <p:cNvPr id="83" name="Google Shape;83;p3"/>
          <p:cNvSpPr/>
          <p:nvPr/>
        </p:nvSpPr>
        <p:spPr>
          <a:xfrm>
            <a:off x="644585" y="17335600"/>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Objectives</a:t>
            </a:r>
            <a:endParaRPr sz="4800" b="1" dirty="0">
              <a:solidFill>
                <a:srgbClr val="FFFFFF"/>
              </a:solidFill>
            </a:endParaRPr>
          </a:p>
        </p:txBody>
      </p:sp>
      <p:sp>
        <p:nvSpPr>
          <p:cNvPr id="90" name="Google Shape;90;p3"/>
          <p:cNvSpPr/>
          <p:nvPr/>
        </p:nvSpPr>
        <p:spPr>
          <a:xfrm>
            <a:off x="25387827" y="4475170"/>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 Next Steps</a:t>
            </a:r>
            <a:endParaRPr sz="4800" b="1" dirty="0">
              <a:solidFill>
                <a:srgbClr val="FFFFFF"/>
              </a:solidFill>
            </a:endParaRPr>
          </a:p>
        </p:txBody>
      </p:sp>
      <p:sp>
        <p:nvSpPr>
          <p:cNvPr id="91" name="Google Shape;91;p3"/>
          <p:cNvSpPr/>
          <p:nvPr/>
        </p:nvSpPr>
        <p:spPr>
          <a:xfrm>
            <a:off x="25448180" y="16729022"/>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References</a:t>
            </a:r>
            <a:endParaRPr sz="4800" b="1" dirty="0">
              <a:solidFill>
                <a:srgbClr val="FFFFFF"/>
              </a:solidFill>
            </a:endParaRPr>
          </a:p>
        </p:txBody>
      </p:sp>
      <p:sp>
        <p:nvSpPr>
          <p:cNvPr id="92" name="Google Shape;92;p3"/>
          <p:cNvSpPr txBox="1"/>
          <p:nvPr/>
        </p:nvSpPr>
        <p:spPr>
          <a:xfrm>
            <a:off x="12153336" y="18253422"/>
            <a:ext cx="11657672" cy="547212"/>
          </a:xfrm>
          <a:prstGeom prst="rect">
            <a:avLst/>
          </a:prstGeom>
          <a:noFill/>
          <a:ln>
            <a:noFill/>
          </a:ln>
        </p:spPr>
        <p:txBody>
          <a:bodyPr spcFirstLastPara="1" wrap="square" lIns="91425" tIns="91425" rIns="91425" bIns="91425" anchor="t" anchorCtr="0">
            <a:noAutofit/>
          </a:bodyPr>
          <a:lstStyle/>
          <a:p>
            <a:r>
              <a:rPr lang="en-US" sz="2000" b="1" i="1" dirty="0">
                <a:solidFill>
                  <a:schemeClr val="tx1">
                    <a:lumMod val="50000"/>
                    <a:lumOff val="50000"/>
                  </a:schemeClr>
                </a:solidFill>
              </a:rPr>
              <a:t>Fig. 2: </a:t>
            </a:r>
            <a:r>
              <a:rPr lang="en-US" sz="2000" i="1" dirty="0">
                <a:solidFill>
                  <a:schemeClr val="tx1">
                    <a:lumMod val="50000"/>
                    <a:lumOff val="50000"/>
                  </a:schemeClr>
                </a:solidFill>
              </a:rPr>
              <a:t>Wireless EEG setup.</a:t>
            </a:r>
            <a:endParaRPr sz="3000" dirty="0">
              <a:latin typeface="Calibri"/>
              <a:ea typeface="Calibri"/>
              <a:cs typeface="Calibri"/>
              <a:sym typeface="Calibri"/>
            </a:endParaRPr>
          </a:p>
        </p:txBody>
      </p:sp>
      <p:sp>
        <p:nvSpPr>
          <p:cNvPr id="95" name="Google Shape;95;p3"/>
          <p:cNvSpPr/>
          <p:nvPr/>
        </p:nvSpPr>
        <p:spPr>
          <a:xfrm>
            <a:off x="653611" y="22816828"/>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400" b="1" dirty="0">
                <a:solidFill>
                  <a:srgbClr val="FFFFFF"/>
                </a:solidFill>
              </a:rPr>
              <a:t>Methods</a:t>
            </a:r>
            <a:endParaRPr sz="4400" b="1" dirty="0">
              <a:solidFill>
                <a:srgbClr val="FFFFFF"/>
              </a:solidFill>
            </a:endParaRPr>
          </a:p>
        </p:txBody>
      </p:sp>
      <p:sp>
        <p:nvSpPr>
          <p:cNvPr id="3" name="TextBox 2">
            <a:extLst>
              <a:ext uri="{FF2B5EF4-FFF2-40B4-BE49-F238E27FC236}">
                <a16:creationId xmlns:a16="http://schemas.microsoft.com/office/drawing/2014/main" id="{0E0EB2F3-D6C7-450E-9A07-3170211BC3D1}"/>
              </a:ext>
            </a:extLst>
          </p:cNvPr>
          <p:cNvSpPr txBox="1"/>
          <p:nvPr/>
        </p:nvSpPr>
        <p:spPr>
          <a:xfrm>
            <a:off x="25448181" y="17961518"/>
            <a:ext cx="10433400" cy="8217634"/>
          </a:xfrm>
          <a:prstGeom prst="rect">
            <a:avLst/>
          </a:prstGeom>
          <a:noFill/>
        </p:spPr>
        <p:txBody>
          <a:bodyPr wrap="square" rtlCol="0">
            <a:spAutoFit/>
          </a:bodyPr>
          <a:lstStyle/>
          <a:p>
            <a:pPr marL="540000" indent="-720000"/>
            <a:r>
              <a:rPr lang="en-US" sz="2400" dirty="0"/>
              <a:t>[1] Q. Zhu, X. Tian, C.-W. Wong, and M. Wu, “ECG Reconstruction via PPG: A Pilot Study,” in </a:t>
            </a:r>
            <a:r>
              <a:rPr lang="en-US" sz="2400" i="1" dirty="0"/>
              <a:t>2019 IEEE EMBS International Conference on Biomedical Health Informatics (BHI)</a:t>
            </a:r>
            <a:r>
              <a:rPr lang="en-US" sz="2400" dirty="0"/>
              <a:t>, May 2019, pp. 1–4, doi: 10.1109/BHI.2019.8834612.</a:t>
            </a:r>
          </a:p>
          <a:p>
            <a:pPr marL="540000" indent="-720000"/>
            <a:endParaRPr lang="en-US" sz="2400" dirty="0"/>
          </a:p>
          <a:p>
            <a:pPr marL="540000" indent="-720000"/>
            <a:r>
              <a:rPr lang="en-US" sz="2400" dirty="0"/>
              <a:t>[2] O. Viunytskyi, V. Shulgin, V. Sharonov, and A. Totsky, “Non-invasive Cuff-less Measurement of Blood Pressure Based on Machine Learning,” in </a:t>
            </a:r>
            <a:r>
              <a:rPr lang="en-US" sz="2400" i="1" dirty="0"/>
              <a:t>2020 IEEE 15th International Conference on Advanced Trends in Radioelectronics, Telecommunications and Computer Engineering TCSET)</a:t>
            </a:r>
            <a:r>
              <a:rPr lang="en-US" sz="2400" dirty="0"/>
              <a:t>, Feb. 2020, pp. 203–206, doi:  10.1109/TCSET49122.2020.235423</a:t>
            </a:r>
          </a:p>
          <a:p>
            <a:pPr indent="-457200"/>
            <a:r>
              <a:rPr lang="en-US" sz="2400" dirty="0"/>
              <a:t> </a:t>
            </a:r>
          </a:p>
          <a:p>
            <a:pPr marL="540000" indent="-720000"/>
            <a:r>
              <a:rPr lang="en-US" sz="2400" dirty="0"/>
              <a:t>[3] D. Jia and W. Yin, “Continuous blood pressure prediction based on hierarchical adaptive algorithm,” in </a:t>
            </a:r>
            <a:r>
              <a:rPr lang="en-US" sz="2400" i="1" dirty="0"/>
              <a:t>2020 IEEE 4th Information Technology, Networking, Electronic and Automation Control Conference (ITNEC)</a:t>
            </a:r>
            <a:r>
              <a:rPr lang="en-US" sz="2400" dirty="0"/>
              <a:t>, Jun. 2020, vol. 1, pp. 934–938, doi: 10.1109/ITNEC48623.2020.9084725.</a:t>
            </a:r>
          </a:p>
          <a:p>
            <a:pPr indent="-457200"/>
            <a:r>
              <a:rPr lang="en-US" sz="2400" dirty="0"/>
              <a:t> </a:t>
            </a:r>
          </a:p>
          <a:p>
            <a:pPr marL="540000" indent="-720000"/>
            <a:r>
              <a:rPr lang="en-US" sz="2400" dirty="0"/>
              <a:t>[4] J. M. Eklund and N. Khan, “A bio-signal computing platform for real-time online health analytics for manned space missions,” in </a:t>
            </a:r>
            <a:r>
              <a:rPr lang="en-US" sz="2400" i="1" dirty="0"/>
              <a:t>2018 IEEE Aerospace Conference</a:t>
            </a:r>
            <a:r>
              <a:rPr lang="en-US" sz="2400" dirty="0"/>
              <a:t>, Mar. 2018, pp. 1–8, doi: 10.1109/AERO.2018.8396819.</a:t>
            </a:r>
          </a:p>
        </p:txBody>
      </p:sp>
      <p:pic>
        <p:nvPicPr>
          <p:cNvPr id="5" name="Picture 4" descr="A close up of a map&#10;&#10;Description automatically generated">
            <a:extLst>
              <a:ext uri="{FF2B5EF4-FFF2-40B4-BE49-F238E27FC236}">
                <a16:creationId xmlns:a16="http://schemas.microsoft.com/office/drawing/2014/main" id="{4CB78E67-FFCF-470A-95F9-3F5376F1472F}"/>
              </a:ext>
            </a:extLst>
          </p:cNvPr>
          <p:cNvPicPr>
            <a:picLocks noChangeAspect="1"/>
          </p:cNvPicPr>
          <p:nvPr/>
        </p:nvPicPr>
        <p:blipFill rotWithShape="1">
          <a:blip r:embed="rId3"/>
          <a:srcRect l="1" r="4559"/>
          <a:stretch/>
        </p:blipFill>
        <p:spPr>
          <a:xfrm>
            <a:off x="11799301" y="19011840"/>
            <a:ext cx="12522201" cy="8673425"/>
          </a:xfrm>
          <a:prstGeom prst="rect">
            <a:avLst/>
          </a:prstGeom>
        </p:spPr>
      </p:pic>
      <p:sp>
        <p:nvSpPr>
          <p:cNvPr id="6" name="TextBox 5">
            <a:extLst>
              <a:ext uri="{FF2B5EF4-FFF2-40B4-BE49-F238E27FC236}">
                <a16:creationId xmlns:a16="http://schemas.microsoft.com/office/drawing/2014/main" id="{C48882BE-0BFA-4303-8327-C81BFC5203D0}"/>
              </a:ext>
            </a:extLst>
          </p:cNvPr>
          <p:cNvSpPr txBox="1"/>
          <p:nvPr/>
        </p:nvSpPr>
        <p:spPr>
          <a:xfrm>
            <a:off x="12112892" y="27524591"/>
            <a:ext cx="12928731" cy="707886"/>
          </a:xfrm>
          <a:prstGeom prst="rect">
            <a:avLst/>
          </a:prstGeom>
          <a:noFill/>
        </p:spPr>
        <p:txBody>
          <a:bodyPr wrap="square" rtlCol="0">
            <a:spAutoFit/>
          </a:bodyPr>
          <a:lstStyle/>
          <a:p>
            <a:r>
              <a:rPr lang="en-US" sz="2000" b="1" i="1" dirty="0">
                <a:solidFill>
                  <a:schemeClr val="tx1">
                    <a:lumMod val="50000"/>
                    <a:lumOff val="50000"/>
                  </a:schemeClr>
                </a:solidFill>
              </a:rPr>
              <a:t>Fig. 3: </a:t>
            </a:r>
            <a:r>
              <a:rPr lang="en-US" sz="2000" i="1" dirty="0">
                <a:solidFill>
                  <a:schemeClr val="tx1">
                    <a:lumMod val="50000"/>
                    <a:lumOff val="50000"/>
                  </a:schemeClr>
                </a:solidFill>
              </a:rPr>
              <a:t>Three EEG channels (F7, F8, and F4) viewed through a browser window. The decreases in voltages correspond to the subject’s eyes being closed.</a:t>
            </a:r>
          </a:p>
        </p:txBody>
      </p:sp>
      <p:pic>
        <p:nvPicPr>
          <p:cNvPr id="13" name="Picture 12" descr="A close up of a toy&#10;&#10;Description automatically generated">
            <a:extLst>
              <a:ext uri="{FF2B5EF4-FFF2-40B4-BE49-F238E27FC236}">
                <a16:creationId xmlns:a16="http://schemas.microsoft.com/office/drawing/2014/main" id="{824C38CF-36BE-479E-A324-0E47302C3D0B}"/>
              </a:ext>
            </a:extLst>
          </p:cNvPr>
          <p:cNvPicPr>
            <a:picLocks noChangeAspect="1"/>
          </p:cNvPicPr>
          <p:nvPr/>
        </p:nvPicPr>
        <p:blipFill>
          <a:blip r:embed="rId4"/>
          <a:stretch>
            <a:fillRect/>
          </a:stretch>
        </p:blipFill>
        <p:spPr>
          <a:xfrm>
            <a:off x="12143067" y="12674590"/>
            <a:ext cx="12316826" cy="5546878"/>
          </a:xfrm>
          <a:prstGeom prst="rect">
            <a:avLst/>
          </a:prstGeom>
        </p:spPr>
      </p:pic>
      <p:pic>
        <p:nvPicPr>
          <p:cNvPr id="15" name="Picture 14" descr="A close up of a sign&#10;&#10;Description automatically generated">
            <a:extLst>
              <a:ext uri="{FF2B5EF4-FFF2-40B4-BE49-F238E27FC236}">
                <a16:creationId xmlns:a16="http://schemas.microsoft.com/office/drawing/2014/main" id="{CDC7CB6C-9248-4980-B206-C88945C69588}"/>
              </a:ext>
            </a:extLst>
          </p:cNvPr>
          <p:cNvPicPr>
            <a:picLocks noChangeAspect="1"/>
          </p:cNvPicPr>
          <p:nvPr/>
        </p:nvPicPr>
        <p:blipFill rotWithShape="1">
          <a:blip r:embed="rId5"/>
          <a:srcRect l="2660" t="2771" r="2267" b="2788"/>
          <a:stretch/>
        </p:blipFill>
        <p:spPr>
          <a:xfrm>
            <a:off x="653611" y="746332"/>
            <a:ext cx="2778467" cy="2759990"/>
          </a:xfrm>
          <a:prstGeom prst="rect">
            <a:avLst/>
          </a:prstGeom>
        </p:spPr>
      </p:pic>
      <p:pic>
        <p:nvPicPr>
          <p:cNvPr id="19" name="Picture 18" descr="A close up of a sign&#10;&#10;Description automatically generated">
            <a:extLst>
              <a:ext uri="{FF2B5EF4-FFF2-40B4-BE49-F238E27FC236}">
                <a16:creationId xmlns:a16="http://schemas.microsoft.com/office/drawing/2014/main" id="{3557CA69-AE1C-473A-8DE3-43CD77788FF0}"/>
              </a:ext>
            </a:extLst>
          </p:cNvPr>
          <p:cNvPicPr>
            <a:picLocks noChangeAspect="1"/>
          </p:cNvPicPr>
          <p:nvPr/>
        </p:nvPicPr>
        <p:blipFill>
          <a:blip r:embed="rId6"/>
          <a:stretch>
            <a:fillRect/>
          </a:stretch>
        </p:blipFill>
        <p:spPr>
          <a:xfrm>
            <a:off x="33251733" y="725887"/>
            <a:ext cx="2759990" cy="2759990"/>
          </a:xfrm>
          <a:prstGeom prst="rect">
            <a:avLst/>
          </a:prstGeom>
        </p:spPr>
      </p:pic>
      <p:pic>
        <p:nvPicPr>
          <p:cNvPr id="21" name="Picture 20">
            <a:extLst>
              <a:ext uri="{FF2B5EF4-FFF2-40B4-BE49-F238E27FC236}">
                <a16:creationId xmlns:a16="http://schemas.microsoft.com/office/drawing/2014/main" id="{7D8B6A45-8E15-4BA5-8C10-B03D8BF4D8A7}"/>
              </a:ext>
            </a:extLst>
          </p:cNvPr>
          <p:cNvPicPr>
            <a:picLocks noChangeAspect="1"/>
          </p:cNvPicPr>
          <p:nvPr/>
        </p:nvPicPr>
        <p:blipFill rotWithShape="1">
          <a:blip r:embed="rId7"/>
          <a:srcRect l="-170" r="272" b="19534"/>
          <a:stretch/>
        </p:blipFill>
        <p:spPr>
          <a:xfrm>
            <a:off x="12112892" y="4268315"/>
            <a:ext cx="12316828" cy="7321640"/>
          </a:xfrm>
          <a:prstGeom prst="rect">
            <a:avLst/>
          </a:prstGeom>
        </p:spPr>
      </p:pic>
      <p:sp>
        <p:nvSpPr>
          <p:cNvPr id="44" name="Google Shape;92;p3">
            <a:extLst>
              <a:ext uri="{FF2B5EF4-FFF2-40B4-BE49-F238E27FC236}">
                <a16:creationId xmlns:a16="http://schemas.microsoft.com/office/drawing/2014/main" id="{E79C2B43-73A1-4B11-AB7F-77C5932703E6}"/>
              </a:ext>
            </a:extLst>
          </p:cNvPr>
          <p:cNvSpPr txBox="1"/>
          <p:nvPr/>
        </p:nvSpPr>
        <p:spPr>
          <a:xfrm>
            <a:off x="12112890" y="11589955"/>
            <a:ext cx="12316827" cy="551585"/>
          </a:xfrm>
          <a:prstGeom prst="rect">
            <a:avLst/>
          </a:prstGeom>
          <a:noFill/>
          <a:ln>
            <a:noFill/>
          </a:ln>
        </p:spPr>
        <p:txBody>
          <a:bodyPr spcFirstLastPara="1" wrap="square" lIns="91425" tIns="91425" rIns="91425" bIns="91425" anchor="t" anchorCtr="0">
            <a:noAutofit/>
          </a:bodyPr>
          <a:lstStyle/>
          <a:p>
            <a:r>
              <a:rPr lang="en-US" sz="2000" b="1" i="1" dirty="0">
                <a:solidFill>
                  <a:schemeClr val="tx1">
                    <a:lumMod val="50000"/>
                    <a:lumOff val="50000"/>
                  </a:schemeClr>
                </a:solidFill>
              </a:rPr>
              <a:t>Fig. 1: </a:t>
            </a:r>
            <a:r>
              <a:rPr lang="en-US" sz="2000" i="1" dirty="0">
                <a:solidFill>
                  <a:schemeClr val="tx1">
                    <a:lumMod val="50000"/>
                    <a:lumOff val="50000"/>
                  </a:schemeClr>
                </a:solidFill>
              </a:rPr>
              <a:t>Raspberry Pi sensor hub. From left to right: Sense Hat, Picam, and the OpenBCI dongle.</a:t>
            </a:r>
            <a:endParaRPr sz="3000" dirty="0">
              <a:latin typeface="Calibri"/>
              <a:ea typeface="Calibri"/>
              <a:cs typeface="Calibri"/>
              <a:sym typeface="Calibri"/>
            </a:endParaRPr>
          </a:p>
        </p:txBody>
      </p:sp>
      <p:sp>
        <p:nvSpPr>
          <p:cNvPr id="28" name="TextBox 27">
            <a:extLst>
              <a:ext uri="{FF2B5EF4-FFF2-40B4-BE49-F238E27FC236}">
                <a16:creationId xmlns:a16="http://schemas.microsoft.com/office/drawing/2014/main" id="{7A703645-41E8-45EE-82D3-33F295733262}"/>
              </a:ext>
            </a:extLst>
          </p:cNvPr>
          <p:cNvSpPr txBox="1"/>
          <p:nvPr/>
        </p:nvSpPr>
        <p:spPr>
          <a:xfrm>
            <a:off x="721380" y="18422822"/>
            <a:ext cx="10433399" cy="3785652"/>
          </a:xfrm>
          <a:prstGeom prst="rect">
            <a:avLst/>
          </a:prstGeom>
          <a:noFill/>
        </p:spPr>
        <p:txBody>
          <a:bodyPr wrap="square" rtlCol="0">
            <a:spAutoFit/>
          </a:bodyPr>
          <a:lstStyle/>
          <a:p>
            <a:pPr algn="just"/>
            <a:r>
              <a:rPr lang="en-US" sz="3000" dirty="0"/>
              <a:t>	Given the importance of physiological monitoring, the idiosyncratic nature of physiological waveforms, and the practical constraints of moving equipment into orbit, our objectives are to (1) develop algorithms that enable reliable, real-time reconstruction of missing physiological waveforms using one or more other available waveforms and to (2) discover the minimal subset of monitoring systems needed to obtain the best overall picture of physiological status.  </a:t>
            </a:r>
          </a:p>
        </p:txBody>
      </p:sp>
      <p:sp>
        <p:nvSpPr>
          <p:cNvPr id="29" name="TextBox 28">
            <a:extLst>
              <a:ext uri="{FF2B5EF4-FFF2-40B4-BE49-F238E27FC236}">
                <a16:creationId xmlns:a16="http://schemas.microsoft.com/office/drawing/2014/main" id="{1794F176-128B-4676-AA43-B69CDDB26618}"/>
              </a:ext>
            </a:extLst>
          </p:cNvPr>
          <p:cNvSpPr txBox="1"/>
          <p:nvPr/>
        </p:nvSpPr>
        <p:spPr>
          <a:xfrm>
            <a:off x="25354435" y="5666697"/>
            <a:ext cx="10500184" cy="10633680"/>
          </a:xfrm>
          <a:prstGeom prst="rect">
            <a:avLst/>
          </a:prstGeom>
          <a:noFill/>
        </p:spPr>
        <p:txBody>
          <a:bodyPr wrap="square" rtlCol="0">
            <a:spAutoFit/>
          </a:bodyPr>
          <a:lstStyle/>
          <a:p>
            <a:pPr algn="just">
              <a:spcAft>
                <a:spcPts val="1200"/>
              </a:spcAft>
            </a:pPr>
            <a:r>
              <a:rPr lang="en-US" sz="3000" dirty="0"/>
              <a:t>	Continuing this project, we will use publicly available bio-signal datasets to train a deep encoder-decoder network that can reconstruct the values of a missing waveform, using all other available waveforms. We expect to see robust correlations between physiological waveforms that will allow us to identify potentially redundant health monitoring hardware for a spaceflight environment.</a:t>
            </a:r>
          </a:p>
          <a:p>
            <a:pPr algn="just">
              <a:spcAft>
                <a:spcPts val="1200"/>
              </a:spcAft>
            </a:pPr>
            <a:r>
              <a:rPr lang="en-US" sz="3000" dirty="0"/>
              <a:t>	After this initial demonstration of efficacy, we will collect physiological and behavioral data of subjects performing multiple tasks in a laboratory environment. Following model development, we will test the ability of models trained on earth to be effectively tuned to new subjects and new tasks using transfer learning. This last point is of particularly importance as it will enable our methods to be tuned to individual astronauts after they’ve arrived on a spacecraft.</a:t>
            </a:r>
          </a:p>
          <a:p>
            <a:pPr algn="just"/>
            <a:r>
              <a:rPr lang="en-US" sz="3000" dirty="0"/>
              <a:t>	Ultimately, we will endeavor to build a system that is able to accommodate for signal loss, unavailability, or device malfunction via reconstruction of any missing information. This software would be used aboard a spacecraft to continually monitor astronaut health while they remain mobile and enable real-time prediction of health issues or concerns before they could normally be detected.</a:t>
            </a:r>
          </a:p>
        </p:txBody>
      </p:sp>
      <p:sp>
        <p:nvSpPr>
          <p:cNvPr id="30" name="TextBox 29">
            <a:extLst>
              <a:ext uri="{FF2B5EF4-FFF2-40B4-BE49-F238E27FC236}">
                <a16:creationId xmlns:a16="http://schemas.microsoft.com/office/drawing/2014/main" id="{DA82024D-B6DE-42AD-8DF2-472E5CA8EE9E}"/>
              </a:ext>
            </a:extLst>
          </p:cNvPr>
          <p:cNvSpPr txBox="1"/>
          <p:nvPr/>
        </p:nvSpPr>
        <p:spPr>
          <a:xfrm>
            <a:off x="813841" y="23893361"/>
            <a:ext cx="10087195" cy="4247317"/>
          </a:xfrm>
          <a:prstGeom prst="rect">
            <a:avLst/>
          </a:prstGeom>
          <a:noFill/>
        </p:spPr>
        <p:txBody>
          <a:bodyPr wrap="square" rtlCol="0">
            <a:spAutoFit/>
          </a:bodyPr>
          <a:lstStyle/>
          <a:p>
            <a:r>
              <a:rPr lang="en-US" sz="3000" dirty="0"/>
              <a:t>	Data is collected from three sources, also shown in the figures to the right. The Pi Sense Hat streams temperature, humidity, pressure, and gyroscopic data, the Picam streams a live video feed, and the OpenBCI EEG headset stream EEG data to its corresponding dongle on the Raspberry Pi. These data streams are organized and packaged by the Pi, then streamed to our data-ingestion server for analysis. The data can then be viewed in a browser window after processing.</a:t>
            </a:r>
          </a:p>
        </p:txBody>
      </p:sp>
      <p:sp>
        <p:nvSpPr>
          <p:cNvPr id="2" name="TextBox 1">
            <a:extLst>
              <a:ext uri="{FF2B5EF4-FFF2-40B4-BE49-F238E27FC236}">
                <a16:creationId xmlns:a16="http://schemas.microsoft.com/office/drawing/2014/main" id="{9D04733F-9C21-410D-9128-4308249D4069}"/>
              </a:ext>
            </a:extLst>
          </p:cNvPr>
          <p:cNvSpPr txBox="1"/>
          <p:nvPr/>
        </p:nvSpPr>
        <p:spPr>
          <a:xfrm>
            <a:off x="25448180" y="26632573"/>
            <a:ext cx="10433400" cy="1508105"/>
          </a:xfrm>
          <a:prstGeom prst="rect">
            <a:avLst/>
          </a:prstGeom>
          <a:noFill/>
        </p:spPr>
        <p:txBody>
          <a:bodyPr wrap="square" rtlCol="0">
            <a:spAutoFit/>
          </a:bodyPr>
          <a:lstStyle/>
          <a:p>
            <a:r>
              <a:rPr lang="en-US" sz="3200" b="1" dirty="0"/>
              <a:t>Acknowledgements:</a:t>
            </a:r>
          </a:p>
          <a:p>
            <a:r>
              <a:rPr lang="en-US" sz="3000" dirty="0"/>
              <a:t>This work was supported by the Michigan Space Grant Consortium (Grant No. NNX15AJ20H).</a:t>
            </a:r>
          </a:p>
        </p:txBody>
      </p:sp>
      <p:sp>
        <p:nvSpPr>
          <p:cNvPr id="4" name="TextBox 3">
            <a:extLst>
              <a:ext uri="{FF2B5EF4-FFF2-40B4-BE49-F238E27FC236}">
                <a16:creationId xmlns:a16="http://schemas.microsoft.com/office/drawing/2014/main" id="{304E4EF1-4F54-4A7D-B6F2-AABAF0693CEA}"/>
              </a:ext>
            </a:extLst>
          </p:cNvPr>
          <p:cNvSpPr txBox="1"/>
          <p:nvPr/>
        </p:nvSpPr>
        <p:spPr>
          <a:xfrm>
            <a:off x="15406404" y="18720767"/>
            <a:ext cx="716891" cy="307777"/>
          </a:xfrm>
          <a:prstGeom prst="rect">
            <a:avLst/>
          </a:prstGeom>
          <a:noFill/>
        </p:spPr>
        <p:txBody>
          <a:bodyPr wrap="square" rtlCol="0">
            <a:spAutoFit/>
          </a:bodyPr>
          <a:lstStyle/>
          <a:p>
            <a:r>
              <a:rPr lang="en-US" dirty="0"/>
              <a:t>Blinks</a:t>
            </a:r>
          </a:p>
        </p:txBody>
      </p:sp>
      <p:sp>
        <p:nvSpPr>
          <p:cNvPr id="7" name="TextBox 6">
            <a:extLst>
              <a:ext uri="{FF2B5EF4-FFF2-40B4-BE49-F238E27FC236}">
                <a16:creationId xmlns:a16="http://schemas.microsoft.com/office/drawing/2014/main" id="{43D0613A-F0E8-4BFB-A88F-D6C6C6B35150}"/>
              </a:ext>
            </a:extLst>
          </p:cNvPr>
          <p:cNvSpPr txBox="1"/>
          <p:nvPr/>
        </p:nvSpPr>
        <p:spPr>
          <a:xfrm>
            <a:off x="18060401" y="18697847"/>
            <a:ext cx="1353312" cy="307777"/>
          </a:xfrm>
          <a:prstGeom prst="rect">
            <a:avLst/>
          </a:prstGeom>
          <a:noFill/>
        </p:spPr>
        <p:txBody>
          <a:bodyPr wrap="square" rtlCol="0">
            <a:spAutoFit/>
          </a:bodyPr>
          <a:lstStyle/>
          <a:p>
            <a:r>
              <a:rPr lang="en-US" dirty="0"/>
              <a:t>Eyes closed</a:t>
            </a:r>
          </a:p>
        </p:txBody>
      </p:sp>
      <p:cxnSp>
        <p:nvCxnSpPr>
          <p:cNvPr id="9" name="Straight Arrow Connector 8">
            <a:extLst>
              <a:ext uri="{FF2B5EF4-FFF2-40B4-BE49-F238E27FC236}">
                <a16:creationId xmlns:a16="http://schemas.microsoft.com/office/drawing/2014/main" id="{2AA71265-7223-41A4-A64E-B52EA90CBE0A}"/>
              </a:ext>
            </a:extLst>
          </p:cNvPr>
          <p:cNvCxnSpPr>
            <a:cxnSpLocks/>
          </p:cNvCxnSpPr>
          <p:nvPr/>
        </p:nvCxnSpPr>
        <p:spPr>
          <a:xfrm flipH="1">
            <a:off x="18489169" y="19054767"/>
            <a:ext cx="88088" cy="10050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8EB45D54-D3B3-4569-AD46-1E6CAA8328E8}"/>
              </a:ext>
            </a:extLst>
          </p:cNvPr>
          <p:cNvCxnSpPr>
            <a:cxnSpLocks/>
          </p:cNvCxnSpPr>
          <p:nvPr/>
        </p:nvCxnSpPr>
        <p:spPr>
          <a:xfrm flipH="1">
            <a:off x="14927862" y="19054767"/>
            <a:ext cx="503498" cy="6129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99555AE1-B897-4310-B6C5-B89811A20219}"/>
              </a:ext>
            </a:extLst>
          </p:cNvPr>
          <p:cNvCxnSpPr>
            <a:cxnSpLocks/>
          </p:cNvCxnSpPr>
          <p:nvPr/>
        </p:nvCxnSpPr>
        <p:spPr>
          <a:xfrm>
            <a:off x="15694059" y="19054767"/>
            <a:ext cx="0" cy="6129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F0C90861-A530-451F-8F2F-7117723A04F7}"/>
              </a:ext>
            </a:extLst>
          </p:cNvPr>
          <p:cNvCxnSpPr>
            <a:cxnSpLocks/>
          </p:cNvCxnSpPr>
          <p:nvPr/>
        </p:nvCxnSpPr>
        <p:spPr>
          <a:xfrm>
            <a:off x="16002000" y="19028544"/>
            <a:ext cx="473422" cy="6391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theme/theme1.xml><?xml version="1.0" encoding="utf-8"?>
<a:theme xmlns:a="http://schemas.openxmlformats.org/drawingml/2006/main" name="Science Poster">
  <a:themeElements>
    <a:clrScheme name="Science Poster">
      <a:dk1>
        <a:srgbClr val="000000"/>
      </a:dk1>
      <a:lt1>
        <a:srgbClr val="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7520</TotalTime>
  <Words>1598</Words>
  <Application>Microsoft Office PowerPoint</Application>
  <PresentationFormat>Custom</PresentationFormat>
  <Paragraphs>55</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Science Poster</vt:lpstr>
      <vt:lpstr>Algorithms for Complete Physiological Monitoring During Spaceflight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Algorithms for Complete Physiological Monitoring During Spaceflight</dc:title>
  <cp:lastModifiedBy>Aeviox Z</cp:lastModifiedBy>
  <cp:revision>43</cp:revision>
  <dcterms:modified xsi:type="dcterms:W3CDTF">2020-08-01T18:57:00Z</dcterms:modified>
</cp:coreProperties>
</file>